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5"/>
    <p:restoredTop sz="96327"/>
  </p:normalViewPr>
  <p:slideViewPr>
    <p:cSldViewPr snapToGrid="0" snapToObjects="1">
      <p:cViewPr>
        <p:scale>
          <a:sx n="112" d="100"/>
          <a:sy n="112" d="100"/>
        </p:scale>
        <p:origin x="232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85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333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125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04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3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695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758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42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078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637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465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85B24-C1BA-AA40-A6D6-2E9FFC243A51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B0261-D366-3F45-8735-1D0E02BCE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732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430D3E-63FF-9C4B-B0D6-6856631445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61" b="806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4638503"/>
            <a:ext cx="8384770" cy="1332634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F5EE27-E36C-AE43-BE58-2AAD9224C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21" y="4727173"/>
            <a:ext cx="7985759" cy="868823"/>
          </a:xfrm>
        </p:spPr>
        <p:txBody>
          <a:bodyPr anchor="ctr">
            <a:normAutofit/>
          </a:bodyPr>
          <a:lstStyle/>
          <a:p>
            <a:r>
              <a:rPr lang="en-US" altLang="zh-CN" sz="2800" dirty="0"/>
              <a:t>Iron</a:t>
            </a:r>
            <a:r>
              <a:rPr lang="zh-CN" altLang="en-US" sz="2800" dirty="0"/>
              <a:t> </a:t>
            </a:r>
            <a:r>
              <a:rPr lang="en-US" altLang="zh-CN" sz="2800" dirty="0"/>
              <a:t>in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Exoplanetary</a:t>
            </a:r>
            <a:r>
              <a:rPr lang="zh-CN" altLang="en-US" sz="2800" dirty="0"/>
              <a:t> </a:t>
            </a:r>
            <a:r>
              <a:rPr lang="en-US" altLang="zh-CN" sz="2800" dirty="0"/>
              <a:t>Interior</a:t>
            </a:r>
            <a:endParaRPr lang="en-US" sz="28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562823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EE2CE-38B7-CF4D-A981-F35FDF09C5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738" y="5680637"/>
            <a:ext cx="6960524" cy="598516"/>
          </a:xfrm>
        </p:spPr>
        <p:txBody>
          <a:bodyPr anchor="ctr">
            <a:norm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QMDA</a:t>
            </a:r>
            <a:r>
              <a:rPr lang="zh-CN" altLang="en-US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>
                <a:solidFill>
                  <a:schemeClr val="bg1"/>
                </a:solidFill>
              </a:rPr>
              <a:t>Final</a:t>
            </a:r>
            <a:r>
              <a:rPr lang="zh-CN" altLang="en-US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>
                <a:solidFill>
                  <a:schemeClr val="bg1"/>
                </a:solidFill>
              </a:rPr>
              <a:t>Project</a:t>
            </a:r>
            <a:r>
              <a:rPr lang="zh-CN" altLang="en-US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>
                <a:solidFill>
                  <a:schemeClr val="bg1"/>
                </a:solidFill>
              </a:rPr>
              <a:t>2019</a:t>
            </a:r>
            <a:r>
              <a:rPr lang="zh-CN" altLang="en-US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>
                <a:solidFill>
                  <a:schemeClr val="bg1"/>
                </a:solidFill>
              </a:rPr>
              <a:t>Fall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419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FCC8D-FD2B-4C41-B7D7-9C3442F78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2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</a:t>
            </a:r>
            <a:endParaRPr lang="en-US" sz="2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A87586A8-57F5-9A4A-B9B1-5037831A923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1248" y="2252870"/>
                <a:ext cx="3412219" cy="356025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zh-CN" sz="2000" dirty="0"/>
                  <a:t>Data from experiments: </a:t>
                </a:r>
              </a:p>
              <a:p>
                <a:r>
                  <a:rPr lang="en-US" altLang="zh-CN" sz="2000" dirty="0"/>
                  <a:t>60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discrete points</a:t>
                </a: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0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2000" dirty="0"/>
                  <a:t> with error bars </a:t>
                </a:r>
                <a14:m>
                  <m:oMath xmlns:m="http://schemas.openxmlformats.org/officeDocument/2006/math">
                    <m:r>
                      <a:rPr lang="en-US" altLang="zh-CN" sz="200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i="1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zh-CN" alt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zh-CN" sz="2000" dirty="0"/>
                  <a:t>,</a:t>
                </a: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000" i="1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zh-CN" altLang="en-US" sz="20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zh-CN" alt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sz="2000" dirty="0"/>
                  <a:t> </a:t>
                </a:r>
                <a:endParaRPr lang="en-US" altLang="zh-CN" sz="2000" dirty="0"/>
              </a:p>
              <a:p>
                <a:pPr marL="0" indent="0">
                  <a:buNone/>
                </a:pPr>
                <a:r>
                  <a:rPr lang="en-US" altLang="zh-CN" sz="2000" dirty="0"/>
                  <a:t>Data from simulations:</a:t>
                </a:r>
              </a:p>
              <a:p>
                <a:r>
                  <a:rPr lang="en-US" altLang="zh-CN" sz="2000" dirty="0"/>
                  <a:t>continuous density vs. pressure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zh-CN" sz="20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pitchFamily="18" charset="0"/>
                      </a:rPr>
                      <m:t>)</m:t>
                    </m:r>
                    <m:r>
                      <a:rPr lang="zh-CN" altLang="en-US" sz="20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2000" dirty="0"/>
                  <a:t>along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one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adiabatic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curve</a:t>
                </a:r>
              </a:p>
              <a:p>
                <a:pPr marL="0"/>
                <a:r>
                  <a:rPr lang="en-US" altLang="zh-CN" sz="2000" dirty="0"/>
                  <a:t>One simulation is using one set of initial condition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000" dirty="0"/>
                  <a:t>,</a:t>
                </a:r>
                <a:r>
                  <a:rPr lang="zh-CN" altLang="en-US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000" dirty="0"/>
                  <a:t> </a:t>
                </a:r>
              </a:p>
              <a:p>
                <a:r>
                  <a:rPr lang="en-US" altLang="zh-CN" sz="2000" dirty="0"/>
                  <a:t>16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000" dirty="0"/>
                  <a:t> x 21</a:t>
                </a: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zh-CN" altLang="en-US" sz="2000" i="1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000" dirty="0"/>
                  <a:t> simulations</a:t>
                </a:r>
                <a:endParaRPr lang="en-US" sz="2000" dirty="0"/>
              </a:p>
            </p:txBody>
          </p:sp>
        </mc:Choice>
        <mc:Fallback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A87586A8-57F5-9A4A-B9B1-5037831A92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248" y="2252870"/>
                <a:ext cx="3412219" cy="3560251"/>
              </a:xfrm>
              <a:prstGeom prst="rect">
                <a:avLst/>
              </a:prstGeom>
              <a:blipFill>
                <a:blip r:embed="rId2"/>
                <a:stretch>
                  <a:fillRect l="-1481" t="-1773" b="-17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47EC86E0-F11C-FC45-A9A7-C157F3D1BF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07289" y="779952"/>
            <a:ext cx="5141506" cy="599592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0181B5F-72BF-7649-BA9F-5A266809BAAA}"/>
              </a:ext>
            </a:extLst>
          </p:cNvPr>
          <p:cNvSpPr/>
          <p:nvPr/>
        </p:nvSpPr>
        <p:spPr>
          <a:xfrm>
            <a:off x="7045946" y="82124"/>
            <a:ext cx="37674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Example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simulation</a:t>
            </a:r>
          </a:p>
          <a:p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experiment</a:t>
            </a:r>
            <a:r>
              <a:rPr lang="zh-CN" altLang="en-US" dirty="0"/>
              <a:t> </a:t>
            </a:r>
            <a:r>
              <a:rPr lang="en-US" altLang="zh-CN" dirty="0"/>
              <a:t>preferred</a:t>
            </a:r>
            <a:r>
              <a:rPr lang="zh-CN" altLang="en-US" dirty="0"/>
              <a:t> </a:t>
            </a:r>
            <a:r>
              <a:rPr lang="en-US" altLang="zh-CN" dirty="0"/>
              <a:t>condition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78C9845-CB32-9743-BE93-4929086A81FF}"/>
              </a:ext>
            </a:extLst>
          </p:cNvPr>
          <p:cNvSpPr/>
          <p:nvPr/>
        </p:nvSpPr>
        <p:spPr>
          <a:xfrm>
            <a:off x="7454348" y="2252870"/>
            <a:ext cx="437321" cy="440634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673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32DF175-2DD8-4694-B4BB-045DCFCE7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8612" y="633619"/>
            <a:ext cx="6852464" cy="5495925"/>
          </a:xfrm>
          <a:prstGeom prst="rect">
            <a:avLst/>
          </a:prstGeom>
          <a:ln w="9525">
            <a:solidFill>
              <a:srgbClr val="EFEFEF"/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FCC8D-FD2B-4C41-B7D7-9C3442F78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16" y="978408"/>
            <a:ext cx="6003511" cy="1106424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Method:</a:t>
            </a:r>
            <a:r>
              <a:rPr lang="zh-CN" altLang="en-US" sz="2800" dirty="0"/>
              <a:t> </a:t>
            </a:r>
            <a:r>
              <a:rPr lang="en-US" altLang="zh-CN" sz="2800" dirty="0"/>
              <a:t>Monte</a:t>
            </a:r>
            <a:r>
              <a:rPr lang="zh-CN" altLang="en-US" sz="2800" dirty="0"/>
              <a:t> </a:t>
            </a:r>
            <a:r>
              <a:rPr lang="en-US" altLang="zh-CN" sz="2800" dirty="0"/>
              <a:t>Carlo</a:t>
            </a:r>
            <a:endParaRPr lang="en-US" sz="28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B827C3D-8327-3242-8191-79621A730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783" y="3521518"/>
            <a:ext cx="3250842" cy="291763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604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53073" y="2121408"/>
            <a:ext cx="582472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94391C1-19D4-7B41-BDCF-6644D7C8C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783" y="326634"/>
            <a:ext cx="3193474" cy="300984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245A1D-F5CF-B049-B341-F1AE9B99082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16864" y="2359152"/>
                <a:ext cx="6003511" cy="3429000"/>
              </a:xfrm>
            </p:spPr>
            <p:txBody>
              <a:bodyPr>
                <a:noAutofit/>
              </a:bodyPr>
              <a:lstStyle/>
              <a:p>
                <a:r>
                  <a:rPr lang="en-US" altLang="zh-CN" sz="2000" dirty="0">
                    <a:latin typeface="Cambria Math" panose="02040503050406030204" pitchFamily="18" charset="0"/>
                  </a:rPr>
                  <a:t>In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</a:rPr>
                  <a:t>each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</a:rPr>
                  <a:t>loop,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</a:rPr>
                  <a:t>generate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</a:rPr>
                  <a:t>random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</a:rPr>
                  <a:t>‘pseudo’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</a:rPr>
                  <a:t>data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</a:rPr>
                  <a:t>point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endParaRPr lang="en-US" sz="20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zh-CN" altLang="en-US" sz="20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</m:t>
                    </m:r>
                    <m:sSub>
                      <m:sSubPr>
                        <m:ctrl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random (mean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,</a:t>
                </a:r>
                <a:r>
                  <a:rPr lang="el-GR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sdeve=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b>
                        <m:sSub>
                          <m:sSubPr>
                            <m:ctrlPr>
                              <a:rPr lang="el-G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0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),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and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b>
                        <m:sSub>
                          <m:sSubPr>
                            <m:ctrlPr>
                              <a:rPr lang="el-G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b="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</m:oMath>
                </a14:m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is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same.</a:t>
                </a:r>
                <a:endParaRPr lang="en-US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:r>
                  <a:rPr lang="en-US" altLang="zh-CN" sz="2000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Choos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proper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random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number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function</a:t>
                </a:r>
                <a:endParaRPr lang="en-US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 err="1">
                    <a:latin typeface="Cambria Math" panose="02040503050406030204" pitchFamily="18" charset="0"/>
                    <a:ea typeface="Cambria Math" panose="02040503050406030204" pitchFamily="18" charset="0"/>
                  </a:rPr>
                  <a:t>random.normal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,</a:t>
                </a:r>
                <a:r>
                  <a:rPr lang="el-GR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σ</m:t>
                        </m:r>
                      </m:e>
                      <m:sub>
                        <m:sSub>
                          <m:sSubPr>
                            <m:ctrlPr>
                              <a:rPr lang="el-G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/2</m:t>
                    </m:r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),</a:t>
                </a:r>
                <a:endParaRPr lang="en-US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Calculate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deviation</a:t>
                </a:r>
                <a:r>
                  <a:rPr 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l-G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l-G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  <m:sub>
                            <m:sSub>
                              <m:sSubPr>
                                <m:ctrlPr>
                                  <a:rPr lang="el-G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</m:den>
                    </m:f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at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zh-CN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sz="20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zh-CN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CN" sz="2000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For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set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of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and</a:t>
                </a:r>
                <a:r>
                  <a:rPr lang="zh-CN" altLang="en-US" sz="2000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,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obtain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total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deviation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altLang="zh-CN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altLang="zh-CN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el-GR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l-GR" sz="20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sSub>
                                      <m:sSubPr>
                                        <m:ctrlPr>
                                          <a:rPr lang="el-GR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altLang="zh-CN" sz="20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sub>
                                </m:sSub>
                              </m:den>
                            </m:f>
                          </m:e>
                        </m:d>
                      </m:e>
                    </m:nary>
                  </m:oMath>
                </a14:m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,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skipping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first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5</a:t>
                </a:r>
                <a:r>
                  <a:rPr lang="zh-CN" altLang="en-US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CN" sz="2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points</a:t>
                </a:r>
                <a:endParaRPr lang="en-US" sz="20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245A1D-F5CF-B049-B341-F1AE9B9908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16864" y="2359152"/>
                <a:ext cx="6003511" cy="3429000"/>
              </a:xfrm>
              <a:blipFill>
                <a:blip r:embed="rId4"/>
                <a:stretch>
                  <a:fillRect l="-2110" t="-1845" r="-211" b="-132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18">
            <a:extLst>
              <a:ext uri="{FF2B5EF4-FFF2-40B4-BE49-F238E27FC236}">
                <a16:creationId xmlns:a16="http://schemas.microsoft.com/office/drawing/2014/main" id="{66F59BFC-9EE1-DB4D-A07E-CE78277DC4E4}"/>
              </a:ext>
            </a:extLst>
          </p:cNvPr>
          <p:cNvSpPr/>
          <p:nvPr/>
        </p:nvSpPr>
        <p:spPr>
          <a:xfrm>
            <a:off x="302837" y="3637589"/>
            <a:ext cx="9444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Zoom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69D444-8296-3A46-8441-11EDB0173D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1388" y="3271156"/>
            <a:ext cx="1173481" cy="22741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184DDE7-B635-7743-B072-FA4C56BF0A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6502" y="6417656"/>
            <a:ext cx="1173481" cy="2274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1EB1C2-A8B1-E643-B0B2-21A998E50A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256" y="1248443"/>
            <a:ext cx="258527" cy="111070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100F1F0-4775-1243-BCF7-841F9D410C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4144" y="4613386"/>
            <a:ext cx="258527" cy="1110709"/>
          </a:xfrm>
          <a:prstGeom prst="rect">
            <a:avLst/>
          </a:prstGeom>
        </p:spPr>
      </p:pic>
      <p:pic>
        <p:nvPicPr>
          <p:cNvPr id="28" name="Picture 27" descr="A close up of a map&#10;&#10;Description automatically generated">
            <a:extLst>
              <a:ext uri="{FF2B5EF4-FFF2-40B4-BE49-F238E27FC236}">
                <a16:creationId xmlns:a16="http://schemas.microsoft.com/office/drawing/2014/main" id="{F7DE03AD-DD70-5B4A-B5D1-B3150F7F6B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376" y="700560"/>
            <a:ext cx="4723860" cy="551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0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FCC8D-FD2B-4C41-B7D7-9C3442F78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altLang="zh-CN" dirty="0"/>
              <a:t>Current</a:t>
            </a:r>
            <a:r>
              <a:rPr lang="zh-CN" altLang="en-US" dirty="0"/>
              <a:t> </a:t>
            </a:r>
            <a:r>
              <a:rPr lang="en-US" altLang="zh-CN" dirty="0"/>
              <a:t>Result</a:t>
            </a:r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D67CB17-E75E-4946-820D-54B0083C19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3881" y="1182757"/>
            <a:ext cx="7310268" cy="548666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0AA27F-2887-D74B-9F23-13580814F90D}"/>
              </a:ext>
            </a:extLst>
          </p:cNvPr>
          <p:cNvSpPr txBox="1"/>
          <p:nvPr/>
        </p:nvSpPr>
        <p:spPr>
          <a:xfrm>
            <a:off x="5251174" y="2775124"/>
            <a:ext cx="2202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Experiment</a:t>
            </a:r>
            <a:r>
              <a:rPr lang="zh-CN" altLang="en-US" dirty="0"/>
              <a:t> </a:t>
            </a:r>
            <a:r>
              <a:rPr lang="en-US" altLang="zh-CN" dirty="0"/>
              <a:t>preferred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EA5BD-3715-2848-9AEF-69853789F146}"/>
              </a:ext>
            </a:extLst>
          </p:cNvPr>
          <p:cNvSpPr txBox="1"/>
          <p:nvPr/>
        </p:nvSpPr>
        <p:spPr>
          <a:xfrm>
            <a:off x="4131366" y="4457492"/>
            <a:ext cx="2080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Minimum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deviation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from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simulations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426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2896</TotalTime>
  <Words>164</Words>
  <Application>Microsoft Macintosh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Iron in the Exoplanetary Interior</vt:lpstr>
      <vt:lpstr>Data</vt:lpstr>
      <vt:lpstr>Method: Monte Carlo</vt:lpstr>
      <vt:lpstr>Current 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Iron  in the Exoplanetary Interior</dc:title>
  <dc:creator>JingyiZhuang</dc:creator>
  <cp:lastModifiedBy>JingyiZhuang</cp:lastModifiedBy>
  <cp:revision>6</cp:revision>
  <dcterms:created xsi:type="dcterms:W3CDTF">2019-12-04T15:34:59Z</dcterms:created>
  <dcterms:modified xsi:type="dcterms:W3CDTF">2019-12-06T15:58:47Z</dcterms:modified>
</cp:coreProperties>
</file>